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6" r:id="rId6"/>
    <p:sldId id="274" r:id="rId7"/>
    <p:sldId id="277" r:id="rId8"/>
    <p:sldId id="278" r:id="rId9"/>
    <p:sldId id="275" r:id="rId10"/>
    <p:sldId id="261" r:id="rId11"/>
    <p:sldId id="288" r:id="rId12"/>
    <p:sldId id="281" r:id="rId13"/>
    <p:sldId id="283" r:id="rId14"/>
    <p:sldId id="287" r:id="rId15"/>
    <p:sldId id="265" r:id="rId16"/>
    <p:sldId id="266" r:id="rId17"/>
    <p:sldId id="267" r:id="rId18"/>
    <p:sldId id="284" r:id="rId19"/>
    <p:sldId id="286" r:id="rId20"/>
    <p:sldId id="256" r:id="rId21"/>
    <p:sldId id="260" r:id="rId22"/>
    <p:sldId id="268" r:id="rId23"/>
    <p:sldId id="269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8155B"/>
    <a:srgbClr val="381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" y="-13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4C-5CCA-41F9-9A37-3CF29203FFE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E1C4-DCDA-40B8-90F5-BEAFE6684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1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4C-5CCA-41F9-9A37-3CF29203FFE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E1C4-DCDA-40B8-90F5-BEAFE6684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8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4C-5CCA-41F9-9A37-3CF29203FFE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E1C4-DCDA-40B8-90F5-BEAFE6684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2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4C-5CCA-41F9-9A37-3CF29203FFE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E1C4-DCDA-40B8-90F5-BEAFE6684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4C-5CCA-41F9-9A37-3CF29203FFE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E1C4-DCDA-40B8-90F5-BEAFE6684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4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4C-5CCA-41F9-9A37-3CF29203FFE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E1C4-DCDA-40B8-90F5-BEAFE6684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9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4C-5CCA-41F9-9A37-3CF29203FFE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E1C4-DCDA-40B8-90F5-BEAFE6684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2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4C-5CCA-41F9-9A37-3CF29203FFE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E1C4-DCDA-40B8-90F5-BEAFE6684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4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4C-5CCA-41F9-9A37-3CF29203FFE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E1C4-DCDA-40B8-90F5-BEAFE6684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4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4C-5CCA-41F9-9A37-3CF29203FFE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E1C4-DCDA-40B8-90F5-BEAFE6684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5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4C-5CCA-41F9-9A37-3CF29203FFE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E1C4-DCDA-40B8-90F5-BEAFE6684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4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C54C-5CCA-41F9-9A37-3CF29203FFE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E1C4-DCDA-40B8-90F5-BEAFE6684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dorbit.com/media/uploads/2012/10/GeneticsOfIntelligence_100312-617x4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61" y="304800"/>
            <a:ext cx="938047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1" y="609600"/>
            <a:ext cx="8382000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Welcome to Convocation</a:t>
            </a:r>
            <a:r>
              <a:rPr lang="en-US" sz="6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  <a:p>
            <a:pPr algn="ctr"/>
            <a:endParaRPr lang="en-US" sz="65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7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College</a:t>
            </a:r>
            <a:r>
              <a:rPr lang="en-US" sz="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of </a:t>
            </a:r>
            <a:r>
              <a:rPr lang="en-US" sz="7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Sciences &amp; Mathematics</a:t>
            </a:r>
            <a:endParaRPr lang="en-US" sz="7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4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78437"/>
            <a:ext cx="8229600" cy="4525963"/>
          </a:xfrm>
        </p:spPr>
        <p:txBody>
          <a:bodyPr/>
          <a:lstStyle/>
          <a:p>
            <a:r>
              <a:rPr lang="en-US" dirty="0" smtClean="0"/>
              <a:t>4:00-4:30 whole group 			Kennedy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4:30-5:15 meet the Departments	see map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5:15-6:00 meet the student clubs	Kennedy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pizza</a:t>
            </a:r>
            <a:r>
              <a:rPr lang="en-US" dirty="0"/>
              <a:t> </a:t>
            </a:r>
            <a:r>
              <a:rPr lang="en-US" dirty="0" smtClean="0"/>
              <a:t>&amp; prizes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1" y="3048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381563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Convocation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to expect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19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78437"/>
            <a:ext cx="8229600" cy="4525963"/>
          </a:xfrm>
        </p:spPr>
        <p:txBody>
          <a:bodyPr/>
          <a:lstStyle/>
          <a:p>
            <a:r>
              <a:rPr lang="en-US" dirty="0" smtClean="0"/>
              <a:t>4:00-4:30 whole group 			Kennedy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4:30-5:15 meet the Departments	see map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</a:p>
          <a:p>
            <a:r>
              <a:rPr lang="en-US" dirty="0" smtClean="0"/>
              <a:t>5:15-6:00 meet the student clubs	Kennedy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b="1" dirty="0" smtClean="0">
                <a:solidFill>
                  <a:srgbClr val="FF0000"/>
                </a:solidFill>
              </a:rPr>
              <a:t>pizza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&amp; prizes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1" y="3048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381563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Convocation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to expect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9935" y="3733800"/>
            <a:ext cx="115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tickets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89935" y="3733800"/>
            <a:ext cx="1158266" cy="523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ular Arrow 5"/>
          <p:cNvSpPr/>
          <p:nvPr/>
        </p:nvSpPr>
        <p:spPr>
          <a:xfrm rot="4853974">
            <a:off x="4080655" y="3929378"/>
            <a:ext cx="1516090" cy="137774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3766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Arial" pitchFamily="34" charset="0"/>
                <a:cs typeface="Arial" pitchFamily="34" charset="0"/>
              </a:rPr>
              <a:t>Career</a:t>
            </a:r>
            <a:r>
              <a:rPr lang="en-US" sz="5000" dirty="0" err="1" smtClean="0">
                <a:latin typeface="Arial" pitchFamily="34" charset="0"/>
                <a:cs typeface="Arial" pitchFamily="34" charset="0"/>
              </a:rPr>
              <a:t>Cast</a:t>
            </a:r>
            <a:r>
              <a:rPr lang="en-US" sz="5000" dirty="0" smtClean="0">
                <a:latin typeface="+mj-lt"/>
                <a:cs typeface="Arial" pitchFamily="34" charset="0"/>
              </a:rPr>
              <a:t>:	Jobs Rated 2013</a:t>
            </a:r>
            <a:endParaRPr lang="en-US" sz="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828800"/>
            <a:ext cx="76962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</a:pPr>
            <a:r>
              <a:rPr lang="en-US" sz="3500" b="1" dirty="0" smtClean="0"/>
              <a:t>Actuary	</a:t>
            </a:r>
            <a:r>
              <a:rPr lang="en-US" sz="2000" b="1" dirty="0" smtClean="0"/>
              <a:t>median </a:t>
            </a:r>
            <a:r>
              <a:rPr lang="en-US" sz="2000" b="1" dirty="0"/>
              <a:t>income $</a:t>
            </a:r>
            <a:r>
              <a:rPr lang="en-US" sz="2000" b="1" dirty="0" smtClean="0"/>
              <a:t>88,000</a:t>
            </a:r>
          </a:p>
          <a:p>
            <a:pPr lvl="3"/>
            <a:r>
              <a:rPr lang="en-US" sz="2000" b="1" dirty="0" smtClean="0"/>
              <a:t>		projected job growth 27%</a:t>
            </a:r>
          </a:p>
          <a:p>
            <a:pPr lvl="0"/>
            <a:endParaRPr lang="en-US" sz="2000" b="1" dirty="0" smtClean="0"/>
          </a:p>
          <a:p>
            <a:pPr lvl="0"/>
            <a:endParaRPr lang="en-US" sz="2000" b="1" dirty="0"/>
          </a:p>
          <a:p>
            <a:pPr marL="514350" lvl="0" indent="-514350">
              <a:buAutoNum type="arabicPeriod" startAt="2"/>
            </a:pPr>
            <a:r>
              <a:rPr lang="en-US" sz="3500" b="1" dirty="0" smtClean="0"/>
              <a:t>Biomedical Engineer</a:t>
            </a:r>
          </a:p>
          <a:p>
            <a:pPr lvl="3"/>
            <a:r>
              <a:rPr lang="en-US" sz="2000" b="1" dirty="0"/>
              <a:t>	</a:t>
            </a:r>
            <a:r>
              <a:rPr lang="en-US" sz="2000" b="1" dirty="0" smtClean="0"/>
              <a:t>	median </a:t>
            </a:r>
            <a:r>
              <a:rPr lang="en-US" sz="2000" b="1" dirty="0"/>
              <a:t>income $</a:t>
            </a:r>
            <a:r>
              <a:rPr lang="en-US" sz="2000" b="1" dirty="0" smtClean="0"/>
              <a:t>82,000</a:t>
            </a:r>
          </a:p>
          <a:p>
            <a:pPr lvl="3"/>
            <a:r>
              <a:rPr lang="en-US" sz="2000" b="1" dirty="0"/>
              <a:t>	</a:t>
            </a:r>
            <a:r>
              <a:rPr lang="en-US" sz="2000" b="1" dirty="0" smtClean="0"/>
              <a:t>	projected </a:t>
            </a:r>
            <a:r>
              <a:rPr lang="en-US" sz="2000" b="1" dirty="0"/>
              <a:t>job growth 62</a:t>
            </a:r>
            <a:r>
              <a:rPr lang="en-US" sz="2000" b="1" dirty="0" smtClean="0"/>
              <a:t>%</a:t>
            </a:r>
          </a:p>
          <a:p>
            <a:pPr lvl="0"/>
            <a:endParaRPr lang="en-US" sz="2000" b="1" dirty="0" smtClean="0"/>
          </a:p>
          <a:p>
            <a:pPr lvl="0"/>
            <a:endParaRPr lang="en-US" sz="2000" b="1" dirty="0"/>
          </a:p>
          <a:p>
            <a:pPr marL="514350" lvl="0" indent="-514350">
              <a:buAutoNum type="arabicPeriod" startAt="3"/>
            </a:pPr>
            <a:r>
              <a:rPr lang="en-US" sz="3500" b="1" dirty="0" smtClean="0"/>
              <a:t>Software Engineer</a:t>
            </a:r>
            <a:r>
              <a:rPr lang="en-US" sz="2000" b="1" dirty="0" smtClean="0"/>
              <a:t> </a:t>
            </a:r>
          </a:p>
          <a:p>
            <a:pPr lvl="0"/>
            <a:r>
              <a:rPr lang="en-US" sz="2000" b="1" dirty="0"/>
              <a:t>	</a:t>
            </a:r>
            <a:r>
              <a:rPr lang="en-US" sz="2000" b="1" dirty="0" smtClean="0"/>
              <a:t>		median </a:t>
            </a:r>
            <a:r>
              <a:rPr lang="en-US" sz="2000" b="1" dirty="0"/>
              <a:t>income $</a:t>
            </a:r>
            <a:r>
              <a:rPr lang="en-US" sz="2000" b="1" dirty="0" smtClean="0"/>
              <a:t>91,000</a:t>
            </a:r>
          </a:p>
          <a:p>
            <a:pPr lvl="0"/>
            <a:r>
              <a:rPr lang="en-US" sz="2000" b="1" dirty="0"/>
              <a:t>	</a:t>
            </a:r>
            <a:r>
              <a:rPr lang="en-US" sz="2000" b="1" dirty="0" smtClean="0"/>
              <a:t>		projected </a:t>
            </a:r>
            <a:r>
              <a:rPr lang="en-US" sz="2000" b="1" dirty="0"/>
              <a:t>job growth 30</a:t>
            </a:r>
            <a:r>
              <a:rPr lang="en-US" sz="2000" b="1" dirty="0" smtClean="0"/>
              <a:t>%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paworldwide.com/wp-content/uploads/2012/10/Monster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4032"/>
            <a:ext cx="3812951" cy="148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304800"/>
            <a:ext cx="45436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/ Boston.com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828800"/>
            <a:ext cx="8382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</a:pPr>
            <a:r>
              <a:rPr lang="en-US" sz="3500" b="1" dirty="0" smtClean="0"/>
              <a:t>Network </a:t>
            </a:r>
            <a:r>
              <a:rPr lang="en-US" sz="3500" b="1" dirty="0"/>
              <a:t>systems </a:t>
            </a:r>
            <a:r>
              <a:rPr lang="en-US" sz="3500" b="1" dirty="0" smtClean="0"/>
              <a:t>analyst </a:t>
            </a:r>
          </a:p>
          <a:p>
            <a:pPr lvl="0"/>
            <a:r>
              <a:rPr lang="en-US" sz="3500" b="1" dirty="0"/>
              <a:t>	</a:t>
            </a:r>
            <a:r>
              <a:rPr lang="en-US" sz="3500" b="1" dirty="0" smtClean="0"/>
              <a:t>			</a:t>
            </a:r>
            <a:r>
              <a:rPr lang="en-US" sz="2500" b="1" dirty="0" smtClean="0"/>
              <a:t>53</a:t>
            </a:r>
            <a:r>
              <a:rPr lang="en-US" sz="2500" b="1" dirty="0"/>
              <a:t>% job </a:t>
            </a:r>
            <a:r>
              <a:rPr lang="en-US" sz="2500" b="1" dirty="0" smtClean="0"/>
              <a:t>growth</a:t>
            </a:r>
          </a:p>
          <a:p>
            <a:pPr lvl="0"/>
            <a:r>
              <a:rPr lang="en-US" sz="3500" b="1" dirty="0" smtClean="0"/>
              <a:t>2.  Personal </a:t>
            </a:r>
            <a:r>
              <a:rPr lang="en-US" sz="3500" b="1" dirty="0"/>
              <a:t>and Home </a:t>
            </a:r>
            <a:r>
              <a:rPr lang="en-US" sz="3500" b="1" dirty="0" smtClean="0"/>
              <a:t>Care</a:t>
            </a:r>
            <a:endParaRPr lang="en-US" sz="2500" b="1" dirty="0" smtClean="0"/>
          </a:p>
          <a:p>
            <a:pPr lvl="1"/>
            <a:r>
              <a:rPr lang="en-US" sz="2500" b="1" dirty="0"/>
              <a:t>	</a:t>
            </a:r>
            <a:r>
              <a:rPr lang="en-US" sz="2500" b="1" dirty="0" smtClean="0"/>
              <a:t>			51</a:t>
            </a:r>
            <a:r>
              <a:rPr lang="en-US" sz="2500" b="1" dirty="0"/>
              <a:t>% </a:t>
            </a:r>
            <a:r>
              <a:rPr lang="en-US" sz="2500" b="1" dirty="0" smtClean="0"/>
              <a:t>job growth</a:t>
            </a:r>
          </a:p>
          <a:p>
            <a:pPr lvl="0"/>
            <a:r>
              <a:rPr lang="en-US" sz="3500" b="1" dirty="0" smtClean="0"/>
              <a:t>3.  Home </a:t>
            </a:r>
            <a:r>
              <a:rPr lang="en-US" sz="3500" b="1" dirty="0"/>
              <a:t>Health </a:t>
            </a:r>
            <a:r>
              <a:rPr lang="en-US" sz="3500" b="1" dirty="0" smtClean="0"/>
              <a:t>Aides </a:t>
            </a:r>
            <a:endParaRPr lang="en-US" sz="2500" b="1" dirty="0"/>
          </a:p>
          <a:p>
            <a:pPr lvl="0"/>
            <a:r>
              <a:rPr lang="en-US" sz="2500" b="1" dirty="0"/>
              <a:t>	</a:t>
            </a:r>
            <a:r>
              <a:rPr lang="en-US" sz="2500" b="1" dirty="0" smtClean="0"/>
              <a:t>			49</a:t>
            </a:r>
            <a:r>
              <a:rPr lang="en-US" sz="2500" b="1" dirty="0"/>
              <a:t>% </a:t>
            </a:r>
            <a:r>
              <a:rPr lang="en-US" sz="2500" b="1" dirty="0" smtClean="0"/>
              <a:t>job growth</a:t>
            </a:r>
          </a:p>
          <a:p>
            <a:pPr lvl="0"/>
            <a:r>
              <a:rPr lang="en-US" sz="3500" b="1" dirty="0" smtClean="0"/>
              <a:t>4.  Software engineers </a:t>
            </a:r>
          </a:p>
          <a:p>
            <a:pPr lvl="1"/>
            <a:r>
              <a:rPr lang="en-US" sz="2500" b="1" dirty="0"/>
              <a:t>	</a:t>
            </a:r>
            <a:r>
              <a:rPr lang="en-US" sz="2500" b="1" dirty="0" smtClean="0"/>
              <a:t>			46</a:t>
            </a:r>
            <a:r>
              <a:rPr lang="en-US" sz="2500" b="1" dirty="0"/>
              <a:t>% </a:t>
            </a:r>
            <a:r>
              <a:rPr lang="en-US" sz="2500" b="1" dirty="0" smtClean="0"/>
              <a:t>job growth</a:t>
            </a:r>
          </a:p>
          <a:p>
            <a:pPr lvl="0"/>
            <a:r>
              <a:rPr lang="en-US" sz="3500" b="1" dirty="0" smtClean="0"/>
              <a:t>5.  Veterinary Technologists &amp; Technicians</a:t>
            </a:r>
            <a:r>
              <a:rPr lang="en-US" sz="2500" b="1" dirty="0" smtClean="0"/>
              <a:t> 				41% job growth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52500" y="990600"/>
            <a:ext cx="7086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Best jobs in the year 2016</a:t>
            </a:r>
            <a:endParaRPr lang="en-US" sz="4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245816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spcAft>
                <a:spcPts val="600"/>
              </a:spcAft>
              <a:buAutoNum type="arabicPeriod"/>
            </a:pPr>
            <a:r>
              <a:rPr lang="en-US" sz="3600" b="1" dirty="0" smtClean="0"/>
              <a:t>Dentist</a:t>
            </a:r>
            <a:endParaRPr lang="en-US" sz="3600" b="1" dirty="0"/>
          </a:p>
          <a:p>
            <a:pPr marL="742950" lvl="0" indent="-742950">
              <a:spcAft>
                <a:spcPts val="600"/>
              </a:spcAft>
              <a:buAutoNum type="arabicPeriod"/>
            </a:pPr>
            <a:r>
              <a:rPr lang="en-US" sz="3600" b="1" dirty="0" smtClean="0"/>
              <a:t>Registered Nurse</a:t>
            </a:r>
          </a:p>
          <a:p>
            <a:pPr marL="742950" lvl="0" indent="-742950">
              <a:spcAft>
                <a:spcPts val="600"/>
              </a:spcAft>
              <a:buAutoNum type="arabicPeriod"/>
            </a:pPr>
            <a:r>
              <a:rPr lang="en-US" sz="3600" b="1" dirty="0" smtClean="0"/>
              <a:t>Pharmacist</a:t>
            </a:r>
            <a:endParaRPr lang="en-US" sz="3600" b="1" dirty="0"/>
          </a:p>
          <a:p>
            <a:pPr marL="742950" lvl="0" indent="-742950">
              <a:spcAft>
                <a:spcPts val="600"/>
              </a:spcAft>
              <a:buAutoNum type="arabicPeriod"/>
            </a:pPr>
            <a:r>
              <a:rPr lang="en-US" sz="3600" b="1" dirty="0" smtClean="0"/>
              <a:t>Computer </a:t>
            </a:r>
            <a:r>
              <a:rPr lang="en-US" sz="3600" b="1" dirty="0"/>
              <a:t>Systems </a:t>
            </a:r>
            <a:r>
              <a:rPr lang="en-US" sz="3600" b="1" dirty="0" smtClean="0"/>
              <a:t>Analyst</a:t>
            </a:r>
          </a:p>
          <a:p>
            <a:pPr marL="742950" lvl="0" indent="-742950">
              <a:spcAft>
                <a:spcPts val="600"/>
              </a:spcAft>
              <a:buAutoNum type="arabicPeriod"/>
            </a:pPr>
            <a:r>
              <a:rPr lang="en-US" sz="3600" b="1" dirty="0" smtClean="0"/>
              <a:t>Physician</a:t>
            </a:r>
            <a:endParaRPr lang="en-US" sz="3600" b="1" dirty="0"/>
          </a:p>
          <a:p>
            <a:pPr marL="742950" lvl="0" indent="-742950">
              <a:spcAft>
                <a:spcPts val="600"/>
              </a:spcAft>
              <a:buAutoNum type="arabicPeriod"/>
            </a:pPr>
            <a:r>
              <a:rPr lang="en-US" sz="3600" b="1" dirty="0" smtClean="0"/>
              <a:t>Database </a:t>
            </a:r>
            <a:r>
              <a:rPr lang="en-US" sz="3600" b="1" dirty="0"/>
              <a:t>Administrator</a:t>
            </a:r>
          </a:p>
          <a:p>
            <a:endParaRPr lang="en-US" dirty="0"/>
          </a:p>
        </p:txBody>
      </p:sp>
      <p:pic>
        <p:nvPicPr>
          <p:cNvPr id="2050" name="Picture 2" descr="http://lxandbeyondnats.com/blog/wp-content/uploads/PH13717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6" y="381000"/>
            <a:ext cx="4052454" cy="9906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1295400"/>
            <a:ext cx="7086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F0000"/>
                </a:solidFill>
              </a:rPr>
              <a:t>100 Best Jobs</a:t>
            </a:r>
            <a:endParaRPr lang="en-US" sz="4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1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3" y="304800"/>
            <a:ext cx="8643938" cy="12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3" y="1676400"/>
            <a:ext cx="4030067" cy="499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70" y="1676400"/>
            <a:ext cx="4120130" cy="499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59" y="1912507"/>
            <a:ext cx="4608741" cy="465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92568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" y="1905000"/>
            <a:ext cx="4351049" cy="466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0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98663" y="2527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45720" rIns="9522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98663" y="3756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71475"/>
            <a:ext cx="9217627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86138"/>
            <a:ext cx="4751982" cy="551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" y="1186138"/>
            <a:ext cx="4514890" cy="51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33" y="1178958"/>
            <a:ext cx="4438567" cy="529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8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ubbardke\Pictures\math\Shutterstock\shutterstock_77397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73825"/>
            <a:ext cx="3592255" cy="5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502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My 8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grade algebra teacher encouraged me to work beyond what I thought my limitations were.  He didn’t let me give up.  It changed my life. </a:t>
            </a:r>
          </a:p>
          <a:p>
            <a:pPr algn="r"/>
            <a:r>
              <a:rPr lang="en-US" sz="3500" dirty="0" smtClean="0"/>
              <a:t>- </a:t>
            </a:r>
            <a:r>
              <a:rPr lang="en-US" sz="3500" dirty="0" err="1" smtClean="0"/>
              <a:t>Stacia</a:t>
            </a:r>
            <a:endParaRPr lang="en-US" sz="3500" dirty="0"/>
          </a:p>
        </p:txBody>
      </p:sp>
      <p:sp>
        <p:nvSpPr>
          <p:cNvPr id="6" name="Rectangle 5"/>
          <p:cNvSpPr/>
          <p:nvPr/>
        </p:nvSpPr>
        <p:spPr>
          <a:xfrm>
            <a:off x="762000" y="506849"/>
            <a:ext cx="78486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Impact Lives!</a:t>
            </a:r>
            <a:endParaRPr lang="en-US" sz="7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114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zeus.nwaonline.com/youatyourbest/wp-content/uploads/2011/04/older_nu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67317"/>
            <a:ext cx="4670425" cy="49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314813"/>
            <a:ext cx="502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After my son’s accident, our nurse’s expertise made an intolerable situation bearable. I’m so thankful for her.</a:t>
            </a:r>
          </a:p>
          <a:p>
            <a:pPr algn="r"/>
            <a:r>
              <a:rPr lang="en-US" sz="3500" dirty="0" smtClean="0"/>
              <a:t>- </a:t>
            </a:r>
            <a:r>
              <a:rPr lang="en-US" sz="3500" dirty="0" err="1" smtClean="0"/>
              <a:t>Lesa</a:t>
            </a:r>
            <a:endParaRPr lang="en-US" sz="3500" dirty="0"/>
          </a:p>
        </p:txBody>
      </p:sp>
      <p:sp>
        <p:nvSpPr>
          <p:cNvPr id="6" name="Rectangle 5"/>
          <p:cNvSpPr/>
          <p:nvPr/>
        </p:nvSpPr>
        <p:spPr>
          <a:xfrm>
            <a:off x="762000" y="506849"/>
            <a:ext cx="78486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Impact Lives!</a:t>
            </a:r>
            <a:endParaRPr lang="en-US" sz="7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37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2400" y="1752600"/>
            <a:ext cx="5333999" cy="31239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381563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Dr. Kimberly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381563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Childs</a:t>
            </a:r>
          </a:p>
          <a:p>
            <a:pPr algn="ctr"/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381563"/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381563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Dean of the College</a:t>
            </a:r>
            <a:endParaRPr lang="en-US" sz="3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hubbardke\Documents\convocation\pics\Kim Childs-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89" y="762000"/>
            <a:ext cx="365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400800" cy="2286000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You have to get advised before you can register for classes.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Don’t </a:t>
            </a:r>
            <a:r>
              <a:rPr lang="en-US" i="1" dirty="0" smtClean="0"/>
              <a:t>ever</a:t>
            </a:r>
            <a:r>
              <a:rPr lang="en-US" dirty="0" smtClean="0"/>
              <a:t> park backward in a parking spot.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Don’t be afraid to ask questions.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609600"/>
            <a:ext cx="67252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381563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Key points from Those who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381563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Know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If you don’t know your advisor…</a:t>
            </a:r>
            <a:endParaRPr lang="en-US" dirty="0"/>
          </a:p>
        </p:txBody>
      </p:sp>
      <p:pic>
        <p:nvPicPr>
          <p:cNvPr id="1026" name="Picture 2" descr="http://www2.sfasu.edu/biology/Biology/Faculty/LAnder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1219200" cy="18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468469"/>
            <a:ext cx="1713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Laura Anderson,</a:t>
            </a:r>
          </a:p>
          <a:p>
            <a:pPr algn="ctr"/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477276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Carrie Stover, Chemistry &amp; </a:t>
            </a:r>
            <a:r>
              <a:rPr lang="en-US" dirty="0" err="1" smtClean="0"/>
              <a:t>Biochem</a:t>
            </a:r>
            <a:endParaRPr lang="en-US" dirty="0" smtClean="0"/>
          </a:p>
        </p:txBody>
      </p:sp>
      <p:pic>
        <p:nvPicPr>
          <p:cNvPr id="1028" name="Picture 4" descr="Ms. Donna Roc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11569"/>
            <a:ext cx="1261219" cy="1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5800" y="3503161"/>
            <a:ext cx="1887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Donna </a:t>
            </a:r>
            <a:r>
              <a:rPr lang="en-US" dirty="0" err="1" smtClean="0"/>
              <a:t>Rocka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Computer Science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1219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4647" y="3505200"/>
            <a:ext cx="1503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Shawna Scott,</a:t>
            </a:r>
          </a:p>
          <a:p>
            <a:pPr algn="ctr"/>
            <a:r>
              <a:rPr lang="en-US" dirty="0" smtClean="0"/>
              <a:t>Geology</a:t>
            </a:r>
          </a:p>
        </p:txBody>
      </p:sp>
      <p:sp>
        <p:nvSpPr>
          <p:cNvPr id="8" name="Rectangle 7"/>
          <p:cNvSpPr/>
          <p:nvPr/>
        </p:nvSpPr>
        <p:spPr>
          <a:xfrm>
            <a:off x="904273" y="6096000"/>
            <a:ext cx="1922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Judeana Marshall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Math &amp; Statistics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26216" y="6094716"/>
            <a:ext cx="1843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Rosemary </a:t>
            </a:r>
            <a:r>
              <a:rPr lang="en-US" dirty="0" smtClean="0"/>
              <a:t>Juarez,</a:t>
            </a:r>
          </a:p>
          <a:p>
            <a:pPr algn="ctr"/>
            <a:r>
              <a:rPr lang="en-US" dirty="0" smtClean="0"/>
              <a:t>Nursing</a:t>
            </a:r>
          </a:p>
        </p:txBody>
      </p:sp>
      <p:pic>
        <p:nvPicPr>
          <p:cNvPr id="1035" name="Picture 11" descr="Rosemary Juarez: Adminstrative Assist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4322674"/>
            <a:ext cx="11906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68876" y="6113375"/>
            <a:ext cx="2139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Kelly </a:t>
            </a:r>
            <a:r>
              <a:rPr lang="en-US" smtClean="0"/>
              <a:t>Kahlden</a:t>
            </a:r>
            <a:r>
              <a:rPr lang="en-US" dirty="0"/>
              <a:t>, </a:t>
            </a:r>
          </a:p>
          <a:p>
            <a:pPr algn="ctr"/>
            <a:r>
              <a:rPr lang="en-US" dirty="0" smtClean="0"/>
              <a:t>Physics &amp; Astronomy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22673"/>
            <a:ext cx="1347566" cy="179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hubbardke\AppData\Local\Microsoft\Windows\Temporary Internet Files\Content.Outlook\5JXN7IWY\CarrieStoverPic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41" y="1708672"/>
            <a:ext cx="1153244" cy="17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322674"/>
            <a:ext cx="1428750" cy="181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3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400800" cy="2286000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You have to get advised before you can register for classes.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Don’t </a:t>
            </a:r>
            <a:r>
              <a:rPr lang="en-US" b="1" i="1" dirty="0" smtClean="0">
                <a:solidFill>
                  <a:srgbClr val="0000FF"/>
                </a:solidFill>
              </a:rPr>
              <a:t>ever</a:t>
            </a:r>
            <a:r>
              <a:rPr lang="en-US" b="1" dirty="0" smtClean="0">
                <a:solidFill>
                  <a:srgbClr val="0000FF"/>
                </a:solidFill>
              </a:rPr>
              <a:t> park backward in a parking spot.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Don’t be afraid to ask questions.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609600"/>
            <a:ext cx="67252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381563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Key points from Those who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381563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Know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5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400800" cy="2286000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You have to get advised before you can register for classes.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Don’t </a:t>
            </a:r>
            <a:r>
              <a:rPr lang="en-US" i="1" dirty="0" smtClean="0"/>
              <a:t>ever</a:t>
            </a:r>
            <a:r>
              <a:rPr lang="en-US" dirty="0" smtClean="0"/>
              <a:t> park backward in a parking spot.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Don’t be afraid to ask questions.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609600"/>
            <a:ext cx="67252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381563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Key points from Those who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381563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Know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5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229600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381563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Off to departments!</a:t>
            </a:r>
          </a:p>
          <a:p>
            <a:pPr algn="ctr"/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381563"/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381563"/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381563"/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381563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(don’t forget your map)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7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ubbardke\Documents\convocation\pics\biolog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" y="914400"/>
            <a:ext cx="78486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Department of </a:t>
            </a:r>
          </a:p>
          <a:p>
            <a:pPr algn="ctr"/>
            <a:r>
              <a:rPr lang="en-US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Biology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1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ubbardke\Documents\convocation\pics\Medicinal Chemistry Ima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8" y="-152400"/>
            <a:ext cx="1047232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28600"/>
            <a:ext cx="8458200" cy="63246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Department of </a:t>
            </a:r>
          </a:p>
          <a:p>
            <a:pPr algn="ctr"/>
            <a:r>
              <a:rPr lang="en-US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Chemistry &amp; Biochemistry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1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ubbardke\Documents\convocation\pics\computer-scienc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28600"/>
            <a:ext cx="84582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Department of </a:t>
            </a:r>
          </a:p>
          <a:p>
            <a:pPr algn="ctr"/>
            <a:r>
              <a:rPr lang="en-US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Computer Science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bbardke\Documents\convocation\pics\geolog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" y="914400"/>
            <a:ext cx="78486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Department of </a:t>
            </a:r>
          </a:p>
          <a:p>
            <a:pPr algn="ctr"/>
            <a:r>
              <a:rPr lang="en-US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Geology</a:t>
            </a:r>
          </a:p>
        </p:txBody>
      </p:sp>
    </p:spTree>
    <p:extLst>
      <p:ext uri="{BB962C8B-B14F-4D97-AF65-F5344CB8AC3E}">
        <p14:creationId xmlns:p14="http://schemas.microsoft.com/office/powerpoint/2010/main" val="35183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hubbardke\Pictures\math\Shutterstock\shutterstock_92192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"/>
            <a:ext cx="10352086" cy="732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28600"/>
            <a:ext cx="84582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Department of </a:t>
            </a:r>
          </a:p>
          <a:p>
            <a:pPr algn="ctr"/>
            <a:r>
              <a:rPr lang="en-US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Mathematics</a:t>
            </a:r>
          </a:p>
          <a:p>
            <a:pPr algn="ctr"/>
            <a:r>
              <a:rPr lang="en-US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&amp; Statistics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hubbardke\Documents\convocation\pics\3nply2bh5mvo7fvawuam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783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28600"/>
            <a:ext cx="84582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Department of </a:t>
            </a:r>
          </a:p>
          <a:p>
            <a:pPr algn="ctr"/>
            <a:r>
              <a:rPr lang="en-US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Physics &amp; Astronomy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ubbardke\Documents\convocation\pics\Great-Nursing-Job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13634"/>
            <a:ext cx="9407708" cy="62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09600"/>
            <a:ext cx="7848600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School</a:t>
            </a:r>
            <a:endParaRPr lang="en-US" sz="115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0" dist="1000" dir="5400000" sy="-100000" algn="bl" rotWithShape="0"/>
              </a:effectLst>
            </a:endParaRPr>
          </a:p>
          <a:p>
            <a:pPr algn="ctr"/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of </a:t>
            </a:r>
          </a:p>
          <a:p>
            <a:pPr algn="ctr"/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0" dist="1000" dir="5400000" sy="-100000" algn="bl" rotWithShape="0"/>
                </a:effectLst>
              </a:rPr>
              <a:t>Nursing</a:t>
            </a:r>
            <a:endParaRPr lang="en-US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3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302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don’t know your advisor…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Manager</dc:creator>
  <cp:lastModifiedBy>Manager</cp:lastModifiedBy>
  <cp:revision>27</cp:revision>
  <dcterms:created xsi:type="dcterms:W3CDTF">2013-08-30T13:40:16Z</dcterms:created>
  <dcterms:modified xsi:type="dcterms:W3CDTF">2013-09-09T19:57:47Z</dcterms:modified>
</cp:coreProperties>
</file>